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41C773A-98C3-4E7D-8E4A-F7F6E40B4FDD}">
  <a:tblStyle styleId="{F41C773A-98C3-4E7D-8E4A-F7F6E40B4F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84510E1-E59F-41B2-BF5F-30A7C3B277C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4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32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2190950" y="277475"/>
            <a:ext cx="5969400" cy="14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Contingency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Planning Team</a:t>
            </a:r>
            <a:endParaRPr sz="3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Inasafe Simulation Workshop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277475"/>
            <a:ext cx="1459924" cy="146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" type="subTitle"/>
          </p:nvPr>
        </p:nvSpPr>
        <p:spPr>
          <a:xfrm>
            <a:off x="311700" y="3982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6E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Skenario </a:t>
            </a:r>
            <a:r>
              <a:rPr b="0" i="1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 Break</a:t>
            </a:r>
            <a:br>
              <a:rPr b="0" i="1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 Rencana Kontinjensi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Bendungan Gintung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Kabupaten Tangerang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Banten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57150"/>
            <a:ext cx="8229600" cy="536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GB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</a:t>
            </a:r>
            <a:endParaRPr b="1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57200" y="742950"/>
            <a:ext cx="8229600" cy="428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448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Cuaca Ekstrim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89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Hujan intensitas tinggi dengan durasi 3 hari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89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Prakiraan cuaca dari BMKG hujan terjadi secara kontinyu selama 3 hari ke depan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8780" lvl="0" marL="51435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Bendungan dalam kondisi tampungan penuh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03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Tinggi muka air meningkat drastis dalam waktu singkat (6-12 jam)</a:t>
            </a:r>
            <a:endParaRPr sz="1800"/>
          </a:p>
          <a:p>
            <a:pPr indent="-4203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Tinggi muka air mencapai tinggi limpasan (flood control level)</a:t>
            </a:r>
            <a:endParaRPr sz="1800"/>
          </a:p>
          <a:p>
            <a:pPr indent="-398780" lvl="0" marL="51435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Kondisi Bendungan Tua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03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Ketidakstabilan bendungan karena adanya keretakan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03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pernah ada rehabilitasi atau pengecekan keamanan dan fisik bendungan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03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Operasional bendungan tidak optimal (pintu air atau bendung pelana (limpas) tidak beroperasi dengan baik)</a:t>
            </a:r>
            <a:endParaRPr sz="1800"/>
          </a:p>
          <a:p>
            <a:pPr indent="-306069" lvl="1" marL="9144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480" lvl="0" marL="51435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0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KETERPAPARAN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57200" y="571500"/>
            <a:ext cx="8229600" cy="428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92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Bangunan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Daerah target air limpasan waduk menjadi lahan hunian informal, menghambat jalurnya aliran air</a:t>
            </a:r>
            <a:endParaRPr sz="1800"/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Luapan Air: Peningkatan curah hujan menyebabkan aliran air masuk semakin cepat, tidak diimbangi dengan kapasitas yang memadai di hilir diakibatkan jalur yang terhambat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Luapan air menyebabkan dampak genangan maupun banjir di wilayah sekitar sungai di hilir bendungan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Kerentanan pada bangunan non/semi permanent</a:t>
            </a:r>
            <a:endParaRPr sz="1800"/>
          </a:p>
          <a:p>
            <a:pPr indent="-2692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Penduduk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Penduduk yang tinggal di lahan hunian informal</a:t>
            </a:r>
            <a:endParaRPr sz="1800"/>
          </a:p>
          <a:p>
            <a:pPr indent="-2355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Penduduk yang tinggal di hilir dan sekitar bendungan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57200" y="0"/>
            <a:ext cx="8229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SKENARIO KEJADIAN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25" y="708300"/>
            <a:ext cx="914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178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Siaga II: Ketinggian Air </a:t>
            </a:r>
            <a:r>
              <a:rPr b="1" i="0" lang="en-GB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 meter</a:t>
            </a:r>
            <a:endParaRPr sz="1600"/>
          </a:p>
          <a:p>
            <a:pPr indent="-2362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Petugas OP Bendungan koordinasi dengan BPBD dan Dinas setempat untuk peringatan dini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17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Siaga I: Ketinggian Air </a:t>
            </a:r>
            <a:r>
              <a:rPr b="1" i="0" lang="en-GB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meter</a:t>
            </a:r>
            <a:endParaRPr sz="1600"/>
          </a:p>
          <a:p>
            <a:pPr indent="-2362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Petugas OP Bendungan koordinasi dengan BPBD </a:t>
            </a:r>
            <a:r>
              <a:rPr lang="en-GB" sz="1600"/>
              <a:t>&amp; </a:t>
            </a: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Dinas setempat memberikan instruksi evakuasi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BPBD, Dinas setempat dan warga evakuasi dari wilayah di Zona I, II, dan III di hilir bendungan ke tempat penampungan sementara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GB" sz="1600"/>
              <a:t>Pemda setempat dan warga mempersiapkan logistik selama fase tanggap darurat</a:t>
            </a:r>
            <a:endParaRPr sz="1600"/>
          </a:p>
          <a:p>
            <a:pPr indent="-2717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Kejadian Bendungan Jebol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6219" lvl="1" marL="7429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Analisa dampak bencana menggunakan InaSAFE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 Rendaman Bendungan Gintung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 Bangunan Terdampak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 Jalan Terdampak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 Populasi Terdampak (bila tidak terevakuasi)</a:t>
            </a:r>
            <a:endParaRPr sz="1600"/>
          </a:p>
          <a:p>
            <a:pPr indent="-3149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 Populasi Terdampak (bila dapat terevakuasi sebagian)</a:t>
            </a:r>
            <a:endParaRPr sz="1600"/>
          </a:p>
          <a:p>
            <a:pPr indent="-213360" lvl="2" marL="12001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Peta Ancaman Dam Break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75" y="1139903"/>
            <a:ext cx="3953884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023175" y="1168075"/>
            <a:ext cx="3429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Rendaman Bendungan Gintung (m)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734" y="1526325"/>
            <a:ext cx="75247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Bangunan Terdampak</a:t>
            </a:r>
            <a:b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Rendaman Bendungan Gintung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068826"/>
            <a:ext cx="54006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0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Peta Bangunan Terdampak</a:t>
            </a:r>
            <a:br>
              <a:rPr b="1" lang="en-GB" sz="1800"/>
            </a:br>
            <a:r>
              <a:rPr b="1" lang="en-GB" sz="1800"/>
              <a:t>Rendaman Bendungan Gintung</a:t>
            </a:r>
            <a:endParaRPr b="1" sz="1800"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571500"/>
            <a:ext cx="5986463" cy="424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Jalan Terdampak</a:t>
            </a:r>
            <a:b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Rendaman Bendungan Gintung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085850"/>
            <a:ext cx="5405438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0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Peta Jalan Terdampak</a:t>
            </a:r>
            <a:br>
              <a:rPr b="1" lang="en-GB" sz="1800"/>
            </a:br>
            <a:r>
              <a:rPr b="1" lang="en-GB" sz="1800"/>
              <a:t>Rendaman Bendungan Gintung</a:t>
            </a:r>
            <a:endParaRPr b="1" sz="1800"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5" y="628650"/>
            <a:ext cx="6024563" cy="411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Populasi Terdampak</a:t>
            </a:r>
            <a:b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Rendaman Bendungan Gintung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850" y="990600"/>
            <a:ext cx="541972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Volcanic eruption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Case: Mt. Agung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Analysis details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Hazard: KRB Gunung Agung (PVMBG)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Exposure: Population (Facebook), Transportation network (OSM and Kemenhub),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Aggregation: Admin level 4 boundaries (BPS)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Impact: Population and Logistics sector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Other application: Agriculture and Health sector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1095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Peta Populasi Terdampak</a:t>
            </a:r>
            <a:br>
              <a:rPr b="1" lang="en-GB" sz="1800"/>
            </a:br>
            <a:r>
              <a:rPr b="1" lang="en-GB" sz="1800"/>
              <a:t>Rendaman Bendungan Gintung</a:t>
            </a:r>
            <a:br>
              <a:rPr b="1" lang="en-GB" sz="1800"/>
            </a:br>
            <a:r>
              <a:rPr b="1" lang="en-GB" sz="1800"/>
              <a:t>(bila tidak terevakuasi)</a:t>
            </a:r>
            <a:endParaRPr b="1" sz="1800"/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50" y="871538"/>
            <a:ext cx="6062663" cy="411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57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Populasi Terdampak</a:t>
            </a:r>
            <a:b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Rendaman Bendungan Gintung</a:t>
            </a:r>
            <a:b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(bila terevakuasi sebagian)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976313"/>
            <a:ext cx="5410200" cy="416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155425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Peta Populasi Terdampak</a:t>
            </a:r>
            <a:br>
              <a:rPr b="1" lang="en-GB" sz="1800"/>
            </a:br>
            <a:r>
              <a:rPr b="1" lang="en-GB" sz="1800"/>
              <a:t>Rendaman Bendungan Gintung</a:t>
            </a:r>
            <a:br>
              <a:rPr b="1" lang="en-GB" sz="1800"/>
            </a:br>
            <a:r>
              <a:rPr b="1" lang="en-GB" sz="1800"/>
              <a:t>(bila terevakuasi sebagian)</a:t>
            </a:r>
            <a:endParaRPr b="1" sz="1800"/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990600"/>
            <a:ext cx="6043613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Geographic Impact (Population)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975" y="1200150"/>
            <a:ext cx="32004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53500"/>
            <a:ext cx="31527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Geographic Impact (Population)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788" y="1057275"/>
            <a:ext cx="31527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563" y="1322525"/>
            <a:ext cx="28790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Infrastructure</a:t>
            </a: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 Impact (Transportation)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 the event of a Volcanic eruption, </a:t>
            </a:r>
            <a:r>
              <a:rPr b="1" lang="en-GB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160 km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length of roads might be affected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Estimated length of roads (kilometers) affected per hazard zone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3" name="Shape 163"/>
          <p:cNvGraphicFramePr/>
          <p:nvPr/>
        </p:nvGraphicFramePr>
        <p:xfrm>
          <a:off x="435400" y="22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{F41C773A-98C3-4E7D-8E4A-F7F6E40B4FDD}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Road Type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High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Medium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Low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Total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Highway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Primary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Secondary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44.7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65.8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55.7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58.5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159.3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Infrastructure Impact (Transportation)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 the event of a Volcanic eruption, </a:t>
            </a:r>
            <a:r>
              <a:rPr b="1" lang="en-GB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429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infrastructure within 500km might be affected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71" name="Shape 171"/>
          <p:cNvGraphicFramePr/>
          <p:nvPr/>
        </p:nvGraphicFramePr>
        <p:xfrm>
          <a:off x="442500" y="194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{A84510E1-E59F-41B2-BF5F-30A7C3B277CA}</a:tableStyleId>
              </a:tblPr>
              <a:tblGrid>
                <a:gridCol w="2331325"/>
                <a:gridCol w="2331325"/>
              </a:tblGrid>
              <a:tr h="282300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Infrastructure Type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Number of Infrastructure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Airport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crossing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20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cultivated - public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13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non cultivated - public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other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private dock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Port - private port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Navigation Faciltiy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326</a:t>
                      </a:r>
                      <a:endParaRPr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525">
                <a:tc>
                  <a:txBody>
                    <a:bodyPr>
                      <a:noAutofit/>
                    </a:bodyPr>
                    <a:lstStyle/>
                    <a:p>
                      <a:pPr indent="0" lvl="0" marL="107999" marR="251999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Total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2000" marR="72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429</a:t>
                      </a:r>
                      <a:endParaRPr b="1" sz="1000"/>
                    </a:p>
                  </a:txBody>
                  <a:tcPr marT="9525" marB="91425" marR="9525" marL="952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95" y="0"/>
            <a:ext cx="7268608" cy="514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Agriculture sector (market access)</a:t>
            </a:r>
            <a:endParaRPr>
              <a:solidFill>
                <a:srgbClr val="0A6E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775" y="1170125"/>
            <a:ext cx="383381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600" y="880160"/>
            <a:ext cx="1184400" cy="225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223400" y="445025"/>
            <a:ext cx="76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A6EB4"/>
                </a:solidFill>
                <a:latin typeface="Open Sans"/>
                <a:ea typeface="Open Sans"/>
                <a:cs typeface="Open Sans"/>
                <a:sym typeface="Open Sans"/>
              </a:rPr>
              <a:t>Agriculture sector (market access)</a:t>
            </a:r>
            <a:endParaRPr>
              <a:solidFill>
                <a:srgbClr val="0A6E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700"/>
            <a:ext cx="706025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0212"/>
            <a:ext cx="9144000" cy="4843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